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7432000" cy="36576000"/>
  <p:notesSz cx="6858000" cy="9144000"/>
  <p:defaultTextStyle>
    <a:defPPr>
      <a:defRPr lang="en-US"/>
    </a:defPPr>
    <a:lvl1pPr marL="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11B"/>
    <a:srgbClr val="2A3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2317" autoAdjust="0"/>
    <p:restoredTop sz="94660"/>
  </p:normalViewPr>
  <p:slideViewPr>
    <p:cSldViewPr snapToGrid="0">
      <p:cViewPr>
        <p:scale>
          <a:sx n="25" d="100"/>
          <a:sy n="25" d="100"/>
        </p:scale>
        <p:origin x="-1712" y="-56"/>
      </p:cViewPr>
      <p:guideLst>
        <p:guide orient="horz" pos="11520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6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1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6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4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7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0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1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4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3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C4176-1F51-49EA-AB25-9847B80498B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F3E15-0E85-4612-96C3-B65ACAF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2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508001" y="457198"/>
            <a:ext cx="26415999" cy="7467601"/>
          </a:xfrm>
          <a:prstGeom prst="rect">
            <a:avLst/>
          </a:prstGeom>
          <a:solidFill>
            <a:srgbClr val="003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64" dirty="0">
              <a:solidFill>
                <a:srgbClr val="00326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50" y="1464399"/>
            <a:ext cx="7923809" cy="65185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7" b="19677"/>
          <a:stretch/>
        </p:blipFill>
        <p:spPr>
          <a:xfrm rot="3633279">
            <a:off x="20264977" y="2983110"/>
            <a:ext cx="6067738" cy="3151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8228" y="494513"/>
            <a:ext cx="264765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0" dirty="0" smtClean="0">
                <a:solidFill>
                  <a:srgbClr val="FCB11B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Safe Platooning of Unmanned Aerial Vehicles via Reachability</a:t>
            </a:r>
            <a:endParaRPr lang="en-US" sz="12000" dirty="0">
              <a:solidFill>
                <a:srgbClr val="FCB11B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0" y="4308159"/>
            <a:ext cx="2214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Mo Chen, Qie Hu</a:t>
            </a:r>
            <a:r>
              <a:rPr lang="en-US" sz="4800" dirty="0">
                <a:solidFill>
                  <a:schemeClr val="bg1"/>
                </a:solidFill>
              </a:rPr>
              <a:t>, Casey </a:t>
            </a:r>
            <a:r>
              <a:rPr lang="en-US" sz="4800" dirty="0" err="1" smtClean="0">
                <a:solidFill>
                  <a:schemeClr val="bg1"/>
                </a:solidFill>
              </a:rPr>
              <a:t>Mackin</a:t>
            </a:r>
            <a:r>
              <a:rPr lang="en-US" sz="4800" dirty="0" smtClean="0">
                <a:solidFill>
                  <a:schemeClr val="bg1"/>
                </a:solidFill>
              </a:rPr>
              <a:t>, Jaime F. </a:t>
            </a:r>
            <a:r>
              <a:rPr lang="en-US" sz="4800" dirty="0" err="1" smtClean="0">
                <a:solidFill>
                  <a:schemeClr val="bg1"/>
                </a:solidFill>
              </a:rPr>
              <a:t>Fisac</a:t>
            </a:r>
            <a:r>
              <a:rPr lang="en-US" sz="4800" dirty="0" smtClean="0">
                <a:solidFill>
                  <a:schemeClr val="bg1"/>
                </a:solidFill>
              </a:rPr>
              <a:t>, </a:t>
            </a:r>
            <a:r>
              <a:rPr lang="en-US" sz="4800" dirty="0" err="1" smtClean="0">
                <a:solidFill>
                  <a:schemeClr val="bg1"/>
                </a:solidFill>
              </a:rPr>
              <a:t>Anayo</a:t>
            </a:r>
            <a:r>
              <a:rPr lang="en-US" sz="4800" dirty="0" smtClean="0">
                <a:solidFill>
                  <a:schemeClr val="bg1"/>
                </a:solidFill>
              </a:rPr>
              <a:t> K. </a:t>
            </a:r>
            <a:r>
              <a:rPr lang="en-US" sz="4800" dirty="0" err="1" smtClean="0">
                <a:solidFill>
                  <a:schemeClr val="bg1"/>
                </a:solidFill>
              </a:rPr>
              <a:t>Akametalu</a:t>
            </a:r>
            <a:r>
              <a:rPr lang="en-US" sz="4800" dirty="0" smtClean="0">
                <a:solidFill>
                  <a:schemeClr val="bg1"/>
                </a:solidFill>
              </a:rPr>
              <a:t>, Claire Tomlin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734" y="5406263"/>
            <a:ext cx="7068223" cy="2053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81" y="3350429"/>
            <a:ext cx="3200400" cy="3200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497675" y="30580100"/>
            <a:ext cx="8496300" cy="5197382"/>
            <a:chOff x="9243675" y="23792874"/>
            <a:chExt cx="8496300" cy="5197382"/>
          </a:xfrm>
        </p:grpSpPr>
        <p:sp>
          <p:nvSpPr>
            <p:cNvPr id="50" name="TextBox 49"/>
            <p:cNvSpPr txBox="1"/>
            <p:nvPr/>
          </p:nvSpPr>
          <p:spPr>
            <a:xfrm>
              <a:off x="9566661" y="28528591"/>
              <a:ext cx="70957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UC Berkeley OS" panose="02000000000000000000" pitchFamily="50" charset="0"/>
                  <a:cs typeface="Arial" panose="020B0604020202020204" pitchFamily="34" charset="0"/>
                </a:rPr>
                <a:t>Hybrid modes for vehicles in platoons.</a:t>
              </a:r>
              <a:endParaRPr lang="en-US" sz="2400" dirty="0">
                <a:latin typeface="UC Berkeley OS" panose="02000000000000000000" pitchFamily="50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43675" y="23792874"/>
              <a:ext cx="8496300" cy="45593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8047981" y="23230776"/>
            <a:ext cx="8683386" cy="12775245"/>
            <a:chOff x="18047981" y="24297576"/>
            <a:chExt cx="8683386" cy="12775245"/>
          </a:xfrm>
        </p:grpSpPr>
        <p:sp>
          <p:nvSpPr>
            <p:cNvPr id="56" name="TextBox 55"/>
            <p:cNvSpPr txBox="1"/>
            <p:nvPr/>
          </p:nvSpPr>
          <p:spPr>
            <a:xfrm>
              <a:off x="18501768" y="24297576"/>
              <a:ext cx="82295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atin typeface="UC Berkeley OS Titling" pitchFamily="50" charset="0"/>
                </a:rPr>
                <a:t>Two Highways</a:t>
              </a:r>
              <a:endParaRPr lang="en-US" sz="4400" b="1" dirty="0">
                <a:latin typeface="UC Berkeley OS Titling" pitchFamily="50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584989" y="33287169"/>
              <a:ext cx="791567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2 </a:t>
              </a:r>
              <a:r>
                <a:rPr lang="en-US" sz="4000" dirty="0"/>
                <a:t>of the vehicles </a:t>
              </a:r>
              <a:r>
                <a:rPr lang="en-US" sz="4000" dirty="0" smtClean="0"/>
                <a:t>(orange, light blue) in </a:t>
              </a:r>
              <a:r>
                <a:rPr lang="en-US" sz="4000" dirty="0"/>
                <a:t>the 4-vehicle platoon changes </a:t>
              </a:r>
              <a:r>
                <a:rPr lang="en-US" sz="4000" dirty="0" smtClean="0"/>
                <a:t>highway </a:t>
              </a:r>
              <a:r>
                <a:rPr lang="en-US" sz="4000" dirty="0"/>
                <a:t>and </a:t>
              </a:r>
              <a:r>
                <a:rPr lang="en-US" sz="4000" dirty="0" smtClean="0"/>
                <a:t>join </a:t>
              </a:r>
              <a:r>
                <a:rPr lang="en-US" sz="4000" dirty="0"/>
                <a:t>the 3-vehicle platoon. The remaining 2 vehicles </a:t>
              </a:r>
              <a:r>
                <a:rPr lang="en-US" sz="4000" dirty="0" smtClean="0"/>
                <a:t>(purple, dark blue) remain </a:t>
              </a:r>
              <a:r>
                <a:rPr lang="en-US" sz="4000" dirty="0"/>
                <a:t>on the same highway</a:t>
              </a:r>
              <a:r>
                <a:rPr lang="en-US" sz="4000" dirty="0" smtClean="0"/>
                <a:t>.</a:t>
              </a:r>
              <a:endParaRPr lang="en-US" sz="40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47981" y="25196800"/>
              <a:ext cx="8651395" cy="6488546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48800" y="10528293"/>
            <a:ext cx="8483600" cy="16556645"/>
            <a:chOff x="660400" y="22212301"/>
            <a:chExt cx="8483600" cy="16556645"/>
          </a:xfrm>
        </p:grpSpPr>
        <p:sp>
          <p:nvSpPr>
            <p:cNvPr id="40" name="TextBox 39"/>
            <p:cNvSpPr txBox="1"/>
            <p:nvPr/>
          </p:nvSpPr>
          <p:spPr>
            <a:xfrm>
              <a:off x="660400" y="31136087"/>
              <a:ext cx="8483600" cy="7632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Safety</a:t>
              </a:r>
              <a:endParaRPr lang="en-US" sz="4000" b="1" dirty="0"/>
            </a:p>
            <a:p>
              <a:r>
                <a:rPr lang="en-US" sz="4000" dirty="0"/>
                <a:t>Both vehicles must use safe controller on the boundary of safety reachable set</a:t>
              </a:r>
            </a:p>
            <a:p>
              <a:endParaRPr lang="en-US" sz="4000" dirty="0"/>
            </a:p>
            <a:p>
              <a:r>
                <a:rPr lang="en-US" sz="4000" b="1" dirty="0" err="1" smtClean="0"/>
                <a:t>Liveness</a:t>
              </a:r>
              <a:endParaRPr lang="en-US" sz="4000" b="1" dirty="0"/>
            </a:p>
            <a:p>
              <a:pPr>
                <a:spcAft>
                  <a:spcPts val="1200"/>
                </a:spcAft>
              </a:pPr>
              <a:r>
                <a:rPr lang="en-US" sz="4000" i="1" dirty="0"/>
                <a:t>Red vehicle</a:t>
              </a:r>
              <a:r>
                <a:rPr lang="en-US" sz="4000" b="1" dirty="0"/>
                <a:t>:</a:t>
              </a:r>
              <a:r>
                <a:rPr lang="en-US" sz="4000" dirty="0"/>
                <a:t> merges onto the highway to form a platoon</a:t>
              </a:r>
            </a:p>
            <a:p>
              <a:r>
                <a:rPr lang="en-US" sz="4000" i="1" dirty="0"/>
                <a:t>Blue vehicle</a:t>
              </a:r>
              <a:r>
                <a:rPr lang="en-US" sz="4000" b="1" dirty="0"/>
                <a:t>:</a:t>
              </a:r>
              <a:r>
                <a:rPr lang="en-US" sz="4000" dirty="0"/>
                <a:t> joins platoon</a:t>
              </a:r>
            </a:p>
            <a:p>
              <a:pPr marL="342900" indent="-342900">
                <a:buAutoNum type="arabicPeriod"/>
              </a:pPr>
              <a:r>
                <a:rPr lang="en-US" sz="4000" dirty="0" smtClean="0"/>
                <a:t> Move </a:t>
              </a:r>
              <a:r>
                <a:rPr lang="en-US" sz="4000" dirty="0"/>
                <a:t>in a straight line towards target until inside </a:t>
              </a:r>
              <a:r>
                <a:rPr lang="en-US" sz="4000" dirty="0" err="1"/>
                <a:t>liveness</a:t>
              </a:r>
              <a:r>
                <a:rPr lang="en-US" sz="4000" dirty="0"/>
                <a:t> reachable set</a:t>
              </a:r>
            </a:p>
            <a:p>
              <a:pPr marL="342900" indent="-342900">
                <a:buAutoNum type="arabicPeriod"/>
              </a:pPr>
              <a:r>
                <a:rPr lang="en-US" sz="4000" dirty="0" smtClean="0"/>
                <a:t> Follow </a:t>
              </a:r>
              <a:r>
                <a:rPr lang="en-US" sz="4000" dirty="0"/>
                <a:t>optimal control given by </a:t>
              </a:r>
              <a:r>
                <a:rPr lang="en-US" sz="4000" dirty="0" err="1"/>
                <a:t>livenes</a:t>
              </a:r>
              <a:r>
                <a:rPr lang="en-US" sz="4000" dirty="0"/>
                <a:t> reachable </a:t>
              </a:r>
              <a:r>
                <a:rPr lang="en-US" sz="4000" dirty="0" smtClean="0"/>
                <a:t>set</a:t>
              </a:r>
              <a:endParaRPr lang="en-US" sz="4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0800" y="22212301"/>
              <a:ext cx="6922803" cy="867410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8491201" y="10613000"/>
            <a:ext cx="8308109" cy="11910844"/>
            <a:chOff x="18491201" y="10816200"/>
            <a:chExt cx="8308109" cy="11910844"/>
          </a:xfrm>
        </p:grpSpPr>
        <p:sp>
          <p:nvSpPr>
            <p:cNvPr id="43" name="TextBox 42"/>
            <p:cNvSpPr txBox="1"/>
            <p:nvPr/>
          </p:nvSpPr>
          <p:spPr>
            <a:xfrm>
              <a:off x="18491201" y="10816200"/>
              <a:ext cx="82295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atin typeface="UC Berkeley OS Titling" pitchFamily="50" charset="0"/>
                </a:rPr>
                <a:t>Intruder Vehicle</a:t>
              </a:r>
              <a:endParaRPr lang="en-US" sz="4400" b="1" dirty="0">
                <a:latin typeface="UC Berkeley OS Titling" pitchFamily="50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518910" y="19556945"/>
              <a:ext cx="828040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Leader vehicle (blue) unaffected </a:t>
              </a:r>
              <a:r>
                <a:rPr lang="en-US" sz="4000" dirty="0"/>
                <a:t>by intruder. </a:t>
              </a:r>
              <a:r>
                <a:rPr lang="en-US" sz="4000" dirty="0" smtClean="0"/>
                <a:t>Remaining 3 vehicles (orange, yellow, purple) deviate </a:t>
              </a:r>
              <a:r>
                <a:rPr lang="en-US" sz="4000" dirty="0"/>
                <a:t>to avoid collision with </a:t>
              </a:r>
              <a:r>
                <a:rPr lang="en-US" sz="4000" dirty="0" smtClean="0"/>
                <a:t>intruder, and return </a:t>
              </a:r>
              <a:r>
                <a:rPr lang="en-US" sz="4000" dirty="0"/>
                <a:t>to highway </a:t>
              </a:r>
              <a:r>
                <a:rPr lang="en-US" sz="4000" dirty="0" smtClean="0"/>
                <a:t>when safe again.</a:t>
              </a:r>
              <a:endParaRPr lang="en-US" sz="40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813502" y="11853332"/>
              <a:ext cx="7331565" cy="6510867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701960" y="10663313"/>
            <a:ext cx="7872658" cy="9941183"/>
            <a:chOff x="721010" y="12536563"/>
            <a:chExt cx="7872658" cy="9941183"/>
          </a:xfrm>
        </p:grpSpPr>
        <p:sp>
          <p:nvSpPr>
            <p:cNvPr id="29" name="TextBox 28"/>
            <p:cNvSpPr txBox="1"/>
            <p:nvPr/>
          </p:nvSpPr>
          <p:spPr>
            <a:xfrm>
              <a:off x="721010" y="12536563"/>
              <a:ext cx="7872658" cy="9941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For a dynamical system with given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 dirty="0"/>
                <a:t>Dynamics </a:t>
              </a:r>
              <a:endParaRPr lang="en-US" sz="4000" dirty="0" smtClean="0"/>
            </a:p>
            <a:p>
              <a:pPr marL="571500" indent="-571500">
                <a:buFont typeface="Arial"/>
                <a:buChar char="•"/>
              </a:pPr>
              <a:r>
                <a:rPr lang="en-US" sz="4000" dirty="0" smtClean="0"/>
                <a:t>Target set of states </a:t>
              </a:r>
              <a:endParaRPr lang="en-US" sz="4000" dirty="0"/>
            </a:p>
            <a:p>
              <a:endParaRPr lang="en-US" sz="4000" dirty="0" smtClean="0"/>
            </a:p>
            <a:p>
              <a:endParaRPr lang="en-US" sz="4000" dirty="0" smtClean="0"/>
            </a:p>
            <a:p>
              <a:endParaRPr lang="en-US" sz="4000" dirty="0" smtClean="0"/>
            </a:p>
            <a:p>
              <a:endParaRPr lang="en-US" sz="4000" dirty="0"/>
            </a:p>
            <a:p>
              <a:endParaRPr lang="en-US" sz="4000" b="1" dirty="0" smtClean="0"/>
            </a:p>
            <a:p>
              <a:r>
                <a:rPr lang="en-US" sz="4000" b="1" dirty="0" smtClean="0"/>
                <a:t>Reachable set</a:t>
              </a:r>
              <a:endParaRPr lang="en-US" sz="4000" dirty="0"/>
            </a:p>
            <a:p>
              <a:pPr marL="571500" indent="-571500">
                <a:buFont typeface="Arial"/>
                <a:buChar char="•"/>
              </a:pPr>
              <a:r>
                <a:rPr lang="en-US" sz="4000" dirty="0"/>
                <a:t>Set of states from which the system can be driven </a:t>
              </a:r>
              <a:r>
                <a:rPr lang="en-US" sz="4000" dirty="0" smtClean="0"/>
                <a:t>into </a:t>
              </a:r>
              <a:r>
                <a:rPr lang="en-US" sz="4000" dirty="0"/>
                <a:t>the target </a:t>
              </a:r>
              <a:r>
                <a:rPr lang="en-US" sz="4000" dirty="0" smtClean="0"/>
                <a:t>set </a:t>
              </a:r>
              <a:r>
                <a:rPr lang="en-US" sz="4000" dirty="0"/>
                <a:t>under worst-case </a:t>
              </a:r>
              <a:r>
                <a:rPr lang="en-US" sz="4000" dirty="0" smtClean="0"/>
                <a:t>disturbance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 dirty="0" smtClean="0"/>
                <a:t>Guarantees </a:t>
              </a:r>
              <a:r>
                <a:rPr lang="en-US" sz="4000" dirty="0"/>
                <a:t>both </a:t>
              </a:r>
              <a:r>
                <a:rPr lang="en-US" sz="4000" dirty="0" err="1"/>
                <a:t>liveness</a:t>
              </a:r>
              <a:r>
                <a:rPr lang="en-US" sz="4000" dirty="0"/>
                <a:t> and </a:t>
              </a:r>
              <a:r>
                <a:rPr lang="en-US" sz="4000" dirty="0" smtClean="0"/>
                <a:t>safety</a:t>
              </a:r>
            </a:p>
            <a:p>
              <a:pPr marL="571500" indent="-571500">
                <a:buFont typeface="Arial"/>
                <a:buChar char="•"/>
              </a:pPr>
              <a:r>
                <a:rPr lang="en-US" sz="4000" dirty="0" smtClean="0"/>
                <a:t>Constructs </a:t>
              </a:r>
              <a:r>
                <a:rPr lang="en-US" sz="4000" dirty="0"/>
                <a:t>optimal </a:t>
              </a:r>
              <a:r>
                <a:rPr lang="en-US" sz="4000" dirty="0" smtClean="0"/>
                <a:t>control</a:t>
              </a:r>
              <a:endParaRPr lang="en-US" sz="40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45265" y="14612862"/>
              <a:ext cx="3515784" cy="2112196"/>
            </a:xfrm>
            <a:prstGeom prst="rect">
              <a:avLst/>
            </a:prstGeom>
          </p:spPr>
        </p:pic>
      </p:grpSp>
      <p:grpSp>
        <p:nvGrpSpPr>
          <p:cNvPr id="107" name="Group 106"/>
          <p:cNvGrpSpPr/>
          <p:nvPr/>
        </p:nvGrpSpPr>
        <p:grpSpPr>
          <a:xfrm>
            <a:off x="18491200" y="8432800"/>
            <a:ext cx="8331200" cy="1778000"/>
            <a:chOff x="18491200" y="8534400"/>
            <a:chExt cx="8331200" cy="1778000"/>
          </a:xfrm>
        </p:grpSpPr>
        <p:sp>
          <p:nvSpPr>
            <p:cNvPr id="106" name="Rounded Rectangle 105"/>
            <p:cNvSpPr/>
            <p:nvPr/>
          </p:nvSpPr>
          <p:spPr>
            <a:xfrm>
              <a:off x="18491200" y="8534400"/>
              <a:ext cx="8331200" cy="1778000"/>
            </a:xfrm>
            <a:prstGeom prst="roundRect">
              <a:avLst/>
            </a:prstGeom>
            <a:solidFill>
              <a:srgbClr val="003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64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0567769" y="8905991"/>
              <a:ext cx="41093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u="sng" dirty="0" smtClean="0">
                  <a:solidFill>
                    <a:srgbClr val="FCB11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Simulations</a:t>
              </a:r>
              <a:endParaRPr lang="en-US" sz="5400" b="1" u="sng" dirty="0">
                <a:solidFill>
                  <a:srgbClr val="FCB11B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pic>
        <p:nvPicPr>
          <p:cNvPr id="97" name="Picture 9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63" y="12072257"/>
            <a:ext cx="419100" cy="406400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397934" y="24355069"/>
            <a:ext cx="8463048" cy="11531743"/>
            <a:chOff x="397934" y="24590019"/>
            <a:chExt cx="8463048" cy="11531743"/>
          </a:xfrm>
        </p:grpSpPr>
        <p:sp>
          <p:nvSpPr>
            <p:cNvPr id="35" name="TextBox 34"/>
            <p:cNvSpPr txBox="1"/>
            <p:nvPr/>
          </p:nvSpPr>
          <p:spPr>
            <a:xfrm>
              <a:off x="611045" y="30489451"/>
              <a:ext cx="8079796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Air highways minimize </a:t>
              </a:r>
              <a:r>
                <a:rPr lang="en-US" sz="4000" dirty="0"/>
                <a:t>total </a:t>
              </a:r>
              <a:r>
                <a:rPr lang="en-US" sz="4000" dirty="0" smtClean="0"/>
                <a:t>cost: Cost </a:t>
              </a:r>
              <a:r>
                <a:rPr lang="en-US" sz="4000" dirty="0"/>
                <a:t>of </a:t>
              </a:r>
              <a:r>
                <a:rPr lang="en-US" sz="4000" dirty="0" smtClean="0"/>
                <a:t>accidents, fuel, noise pollution</a:t>
              </a:r>
              <a:r>
                <a:rPr lang="en-US" sz="4000" dirty="0"/>
                <a:t>, </a:t>
              </a:r>
              <a:r>
                <a:rPr lang="en-US" sz="4000" dirty="0" smtClean="0"/>
                <a:t>etc.</a:t>
              </a:r>
            </a:p>
            <a:p>
              <a:pPr marL="571500" indent="-571500">
                <a:buFont typeface="Arial"/>
                <a:buChar char="•"/>
              </a:pPr>
              <a:endParaRPr lang="en-US" sz="4000" dirty="0"/>
            </a:p>
            <a:p>
              <a:r>
                <a:rPr lang="en-US" sz="4000" dirty="0"/>
                <a:t>In ascending cost: </a:t>
              </a:r>
              <a:r>
                <a:rPr lang="en-US" sz="4000" dirty="0" smtClean="0"/>
                <a:t>Water</a:t>
              </a:r>
              <a:r>
                <a:rPr lang="en-US" sz="4000" dirty="0"/>
                <a:t>, low population land, high </a:t>
              </a:r>
              <a:r>
                <a:rPr lang="en-US" sz="4000" dirty="0" smtClean="0"/>
                <a:t>population </a:t>
              </a:r>
              <a:r>
                <a:rPr lang="en-US" sz="4000" dirty="0"/>
                <a:t>land, </a:t>
              </a:r>
              <a:r>
                <a:rPr lang="en-US" sz="4000" dirty="0" smtClean="0"/>
                <a:t>airports.</a:t>
              </a:r>
            </a:p>
            <a:p>
              <a:endParaRPr lang="en-US" sz="4000" dirty="0"/>
            </a:p>
            <a:p>
              <a:r>
                <a:rPr lang="en-US" sz="4000" dirty="0"/>
                <a:t>Resulting </a:t>
              </a:r>
              <a:r>
                <a:rPr lang="en-US" sz="4000" dirty="0" smtClean="0"/>
                <a:t>highway placement </a:t>
              </a:r>
              <a:r>
                <a:rPr lang="en-US" sz="4000" dirty="0"/>
                <a:t>shows “trunks” and “branches</a:t>
              </a:r>
              <a:r>
                <a:rPr lang="en-US" sz="4000" dirty="0" smtClean="0"/>
                <a:t>”.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97934" y="24590019"/>
              <a:ext cx="8463048" cy="4370215"/>
              <a:chOff x="9478433" y="12393786"/>
              <a:chExt cx="8463048" cy="437021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78433" y="12412134"/>
                <a:ext cx="4241800" cy="43434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66616" y="12393786"/>
                <a:ext cx="4274865" cy="4370215"/>
              </a:xfrm>
              <a:prstGeom prst="rect">
                <a:avLst/>
              </a:prstGeom>
            </p:spPr>
          </p:pic>
        </p:grpSp>
        <p:sp>
          <p:nvSpPr>
            <p:cNvPr id="99" name="TextBox 98"/>
            <p:cNvSpPr txBox="1"/>
            <p:nvPr/>
          </p:nvSpPr>
          <p:spPr>
            <a:xfrm>
              <a:off x="676661" y="29108401"/>
              <a:ext cx="81117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UC Berkeley OS" panose="02000000000000000000" pitchFamily="50" charset="0"/>
                  <a:cs typeface="Arial" panose="020B0604020202020204" pitchFamily="34" charset="0"/>
                </a:rPr>
                <a:t>S</a:t>
              </a:r>
              <a:r>
                <a:rPr lang="en-US" sz="2400" dirty="0" smtClean="0">
                  <a:latin typeface="UC Berkeley OS" panose="02000000000000000000" pitchFamily="50" charset="0"/>
                  <a:cs typeface="Arial" panose="020B0604020202020204" pitchFamily="34" charset="0"/>
                </a:rPr>
                <a:t>hortest paths from Concord to 9 other cities in the San Francisco Bay Area.</a:t>
              </a:r>
              <a:endParaRPr lang="en-US" sz="2400" dirty="0">
                <a:latin typeface="UC Berkeley OS" panose="020000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8588181" y="18154651"/>
            <a:ext cx="8151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C Berkeley OS" panose="02000000000000000000" pitchFamily="50" charset="0"/>
                <a:cs typeface="Arial" panose="020B0604020202020204" pitchFamily="34" charset="0"/>
              </a:rPr>
              <a:t>Reaction of a 4-vehicle platoon on a highway to an intruder.</a:t>
            </a:r>
            <a:endParaRPr lang="en-US" sz="2400" dirty="0">
              <a:latin typeface="UC Berkeley OS" panose="02000000000000000000" pitchFamily="50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8588181" y="30905450"/>
            <a:ext cx="7943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C Berkeley OS" panose="02000000000000000000" pitchFamily="50" charset="0"/>
                <a:cs typeface="Arial" panose="020B0604020202020204" pitchFamily="34" charset="0"/>
              </a:rPr>
              <a:t>Cross-over of a 4-vehicle platoon on one highway with a 3-vehicle platoon on a second highway.</a:t>
            </a:r>
            <a:endParaRPr lang="en-US" sz="2400" dirty="0">
              <a:latin typeface="UC Berkeley OS" panose="02000000000000000000" pitchFamily="50" charset="0"/>
              <a:cs typeface="Arial" panose="020B0604020202020204" pitchFamily="34" charset="0"/>
            </a:endParaRPr>
          </a:p>
        </p:txBody>
      </p:sp>
      <p:pic>
        <p:nvPicPr>
          <p:cNvPr id="105" name="Picture 104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11391900"/>
            <a:ext cx="2895600" cy="520700"/>
          </a:xfrm>
          <a:prstGeom prst="rect">
            <a:avLst/>
          </a:prstGeom>
        </p:spPr>
      </p:pic>
      <p:grpSp>
        <p:nvGrpSpPr>
          <p:cNvPr id="109" name="Group 108"/>
          <p:cNvGrpSpPr/>
          <p:nvPr/>
        </p:nvGrpSpPr>
        <p:grpSpPr>
          <a:xfrm>
            <a:off x="558800" y="8432800"/>
            <a:ext cx="8331200" cy="1778000"/>
            <a:chOff x="18491200" y="8534400"/>
            <a:chExt cx="8331200" cy="1778000"/>
          </a:xfrm>
        </p:grpSpPr>
        <p:sp>
          <p:nvSpPr>
            <p:cNvPr id="110" name="Rounded Rectangle 109"/>
            <p:cNvSpPr/>
            <p:nvPr/>
          </p:nvSpPr>
          <p:spPr>
            <a:xfrm>
              <a:off x="18491200" y="8534400"/>
              <a:ext cx="8331200" cy="1778000"/>
            </a:xfrm>
            <a:prstGeom prst="roundRect">
              <a:avLst/>
            </a:prstGeom>
            <a:solidFill>
              <a:srgbClr val="003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64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0490339" y="8905991"/>
              <a:ext cx="426424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u="sng" dirty="0" smtClean="0">
                  <a:solidFill>
                    <a:srgbClr val="FCB11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Reachability</a:t>
              </a:r>
              <a:endParaRPr lang="en-US" sz="5400" b="1" u="sng" dirty="0">
                <a:solidFill>
                  <a:srgbClr val="FCB11B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9550400" y="8432800"/>
            <a:ext cx="8331200" cy="1778000"/>
            <a:chOff x="18491200" y="8483600"/>
            <a:chExt cx="8331200" cy="1778000"/>
          </a:xfrm>
        </p:grpSpPr>
        <p:sp>
          <p:nvSpPr>
            <p:cNvPr id="113" name="Rounded Rectangle 112"/>
            <p:cNvSpPr/>
            <p:nvPr/>
          </p:nvSpPr>
          <p:spPr>
            <a:xfrm>
              <a:off x="18491200" y="8483600"/>
              <a:ext cx="8331200" cy="1778000"/>
            </a:xfrm>
            <a:prstGeom prst="roundRect">
              <a:avLst/>
            </a:prstGeom>
            <a:solidFill>
              <a:srgbClr val="003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64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9200868" y="8905991"/>
              <a:ext cx="6843189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u="sng" dirty="0" smtClean="0">
                  <a:solidFill>
                    <a:srgbClr val="FCB11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Safety and </a:t>
              </a:r>
              <a:r>
                <a:rPr lang="en-US" sz="5400" b="1" u="sng" dirty="0" err="1" smtClean="0">
                  <a:solidFill>
                    <a:srgbClr val="FCB11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Liveness</a:t>
              </a:r>
              <a:endParaRPr lang="en-US" sz="5400" b="1" u="sng" dirty="0">
                <a:solidFill>
                  <a:srgbClr val="FCB11B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58800" y="21996400"/>
            <a:ext cx="8331200" cy="1778000"/>
            <a:chOff x="18491200" y="8534400"/>
            <a:chExt cx="8331200" cy="1778000"/>
          </a:xfrm>
        </p:grpSpPr>
        <p:sp>
          <p:nvSpPr>
            <p:cNvPr id="116" name="Rounded Rectangle 115"/>
            <p:cNvSpPr/>
            <p:nvPr/>
          </p:nvSpPr>
          <p:spPr>
            <a:xfrm>
              <a:off x="18491200" y="8534400"/>
              <a:ext cx="8331200" cy="1778000"/>
            </a:xfrm>
            <a:prstGeom prst="roundRect">
              <a:avLst/>
            </a:prstGeom>
            <a:solidFill>
              <a:srgbClr val="003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64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0336660" y="8905991"/>
              <a:ext cx="4571609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u="sng" dirty="0" smtClean="0">
                  <a:solidFill>
                    <a:srgbClr val="FCB11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Air Highways</a:t>
              </a:r>
              <a:endParaRPr lang="en-US" sz="5400" b="1" u="sng" dirty="0">
                <a:solidFill>
                  <a:srgbClr val="FCB11B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550400" y="28194000"/>
            <a:ext cx="8331200" cy="1778000"/>
            <a:chOff x="18491200" y="8534400"/>
            <a:chExt cx="8331200" cy="1778000"/>
          </a:xfrm>
        </p:grpSpPr>
        <p:sp>
          <p:nvSpPr>
            <p:cNvPr id="119" name="Rounded Rectangle 118"/>
            <p:cNvSpPr/>
            <p:nvPr/>
          </p:nvSpPr>
          <p:spPr>
            <a:xfrm>
              <a:off x="18491200" y="8534400"/>
              <a:ext cx="8331200" cy="1778000"/>
            </a:xfrm>
            <a:prstGeom prst="roundRect">
              <a:avLst/>
            </a:prstGeom>
            <a:solidFill>
              <a:srgbClr val="0032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64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1068044" y="8905991"/>
              <a:ext cx="310884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 u="sng" dirty="0" smtClean="0">
                  <a:solidFill>
                    <a:srgbClr val="FCB11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Platoons</a:t>
              </a:r>
              <a:endParaRPr lang="en-US" sz="5400" b="1" u="sng" dirty="0">
                <a:solidFill>
                  <a:srgbClr val="FCB11B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4521200" y="6299201"/>
            <a:ext cx="1539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Electrical Engineering and Computer Sciences, UC Berkeley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3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837</TotalTime>
  <Words>322</Words>
  <Application>Microsoft Macintosh PowerPoint</Application>
  <PresentationFormat>Custom</PresentationFormat>
  <Paragraphs>41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Zhilong Liu</dc:creator>
  <cp:lastModifiedBy>Qie Hu</cp:lastModifiedBy>
  <cp:revision>26</cp:revision>
  <dcterms:created xsi:type="dcterms:W3CDTF">2015-07-24T22:27:57Z</dcterms:created>
  <dcterms:modified xsi:type="dcterms:W3CDTF">2015-07-27T18:39:29Z</dcterms:modified>
</cp:coreProperties>
</file>